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122BB-531A-4859-977E-A50749FF21F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4B56-96EC-4EA7-818E-46EC58585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7D272-16C0-4EBE-9078-3AA44303EA1E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6549D-1B69-4137-836F-AB88843B1337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D0B6-BB13-4BF8-B8B7-88FBF90FC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76200" y="0"/>
            <a:ext cx="9144000" cy="6934200"/>
            <a:chOff x="48" y="0"/>
            <a:chExt cx="5760" cy="4368"/>
          </a:xfrm>
        </p:grpSpPr>
        <p:sp>
          <p:nvSpPr>
            <p:cNvPr id="67605" name="Text Box 21"/>
            <p:cNvSpPr txBox="1">
              <a:spLocks noChangeArrowheads="1"/>
            </p:cNvSpPr>
            <p:nvPr/>
          </p:nvSpPr>
          <p:spPr bwMode="auto">
            <a:xfrm>
              <a:off x="1392" y="3648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0">
                <a:latin typeface="Arial Unicode MS" pitchFamily="34" charset="-128"/>
              </a:endParaRPr>
            </a:p>
          </p:txBody>
        </p:sp>
        <p:graphicFrame>
          <p:nvGraphicFramePr>
            <p:cNvPr id="67606" name="Object 22"/>
            <p:cNvGraphicFramePr>
              <a:graphicFrameLocks noChangeAspect="1"/>
            </p:cNvGraphicFramePr>
            <p:nvPr/>
          </p:nvGraphicFramePr>
          <p:xfrm>
            <a:off x="4549" y="3214"/>
            <a:ext cx="1259" cy="1154"/>
          </p:xfrm>
          <a:graphic>
            <a:graphicData uri="http://schemas.openxmlformats.org/presentationml/2006/ole">
              <p:oleObj spid="_x0000_s1026" name="Clip" r:id="rId3" imgW="1999440" imgH="1831320" progId="">
                <p:embed/>
              </p:oleObj>
            </a:graphicData>
          </a:graphic>
        </p:graphicFrame>
        <p:graphicFrame>
          <p:nvGraphicFramePr>
            <p:cNvPr id="67607" name="Object 23"/>
            <p:cNvGraphicFramePr>
              <a:graphicFrameLocks noChangeAspect="1"/>
            </p:cNvGraphicFramePr>
            <p:nvPr/>
          </p:nvGraphicFramePr>
          <p:xfrm>
            <a:off x="48" y="48"/>
            <a:ext cx="805" cy="803"/>
          </p:xfrm>
          <a:graphic>
            <a:graphicData uri="http://schemas.openxmlformats.org/presentationml/2006/ole">
              <p:oleObj spid="_x0000_s1027" name="Clip" r:id="rId4" imgW="1278360" imgH="1274040" progId="">
                <p:embed/>
              </p:oleObj>
            </a:graphicData>
          </a:graphic>
        </p:graphicFrame>
        <p:sp>
          <p:nvSpPr>
            <p:cNvPr id="67608" name="WordArt 24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1680" y="288"/>
              <a:ext cx="2829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TRƯỜNG THCS </a:t>
              </a:r>
              <a:r>
                <a:rPr lang="en-US" sz="3600" kern="1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HOÀNG SA</a:t>
              </a:r>
              <a:endPara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pic>
          <p:nvPicPr>
            <p:cNvPr id="67609" name="Picture 25" descr="SX axi H2SO4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6" y="2496"/>
              <a:ext cx="4272" cy="1488"/>
            </a:xfrm>
            <a:prstGeom prst="rect">
              <a:avLst/>
            </a:prstGeom>
            <a:noFill/>
          </p:spPr>
        </p:pic>
        <p:pic>
          <p:nvPicPr>
            <p:cNvPr id="67610" name="Picture 11" descr="BOOKANI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88" y="576"/>
              <a:ext cx="67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1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432" y="1008"/>
              <a:ext cx="4992" cy="1344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dirty="0" err="1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chµo</a:t>
              </a:r>
              <a:r>
                <a:rPr lang="en-US" sz="4000" kern="10" dirty="0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 </a:t>
              </a:r>
              <a:r>
                <a:rPr lang="en-US" sz="4000" kern="10" dirty="0" err="1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mõng</a:t>
              </a:r>
              <a:r>
                <a:rPr lang="en-US" sz="4000" kern="10" dirty="0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 </a:t>
              </a:r>
              <a:r>
                <a:rPr lang="en-US" sz="4000" kern="10" dirty="0" err="1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quý</a:t>
              </a:r>
              <a:r>
                <a:rPr lang="en-US" sz="4000" kern="10" dirty="0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 </a:t>
              </a:r>
              <a:r>
                <a:rPr lang="en-US" sz="4000" kern="10" dirty="0" err="1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thÇy</a:t>
              </a:r>
              <a:r>
                <a:rPr lang="en-US" sz="4000" kern="10" dirty="0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 c« ®</a:t>
              </a:r>
              <a:r>
                <a:rPr lang="en-US" sz="4000" kern="10" dirty="0" err="1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Õn</a:t>
              </a:r>
              <a:r>
                <a:rPr lang="en-US" sz="4000" kern="10" dirty="0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 </a:t>
              </a:r>
              <a:r>
                <a:rPr lang="en-US" sz="4000" kern="10" dirty="0" err="1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dù</a:t>
              </a:r>
              <a:r>
                <a:rPr lang="en-US" sz="4000" kern="10" dirty="0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 </a:t>
              </a:r>
              <a:r>
                <a:rPr lang="en-US" sz="4000" kern="10" dirty="0" err="1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giê</a:t>
              </a:r>
              <a:endParaRPr lang="en-US" sz="4000" kern="10" dirty="0"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solidFill>
                  <a:srgbClr val="99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H"/>
              </a:endParaRPr>
            </a:p>
            <a:p>
              <a:pPr algn="ctr"/>
              <a:r>
                <a:rPr lang="en-US" sz="4000" kern="10" dirty="0" err="1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m«n</a:t>
              </a:r>
              <a:r>
                <a:rPr lang="en-US" sz="4000" kern="10" dirty="0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 ho¸ </a:t>
              </a:r>
              <a:r>
                <a:rPr lang="en-US" sz="4000" kern="10" dirty="0" err="1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häc</a:t>
              </a:r>
              <a:r>
                <a:rPr lang="en-US" sz="4000" kern="10" dirty="0"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solidFill>
                    <a:srgbClr val="99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H"/>
                </a:rPr>
                <a:t> 9</a:t>
              </a:r>
            </a:p>
          </p:txBody>
        </p:sp>
        <p:sp>
          <p:nvSpPr>
            <p:cNvPr id="67612" name="AutoShape 28"/>
            <p:cNvSpPr>
              <a:spLocks noChangeArrowheads="1"/>
            </p:cNvSpPr>
            <p:nvPr/>
          </p:nvSpPr>
          <p:spPr bwMode="auto">
            <a:xfrm>
              <a:off x="1824" y="1104"/>
              <a:ext cx="254" cy="247"/>
            </a:xfrm>
            <a:prstGeom prst="star5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AutoShape 29"/>
            <p:cNvSpPr>
              <a:spLocks noChangeArrowheads="1"/>
            </p:cNvSpPr>
            <p:nvPr/>
          </p:nvSpPr>
          <p:spPr bwMode="auto">
            <a:xfrm>
              <a:off x="3168" y="3216"/>
              <a:ext cx="243" cy="277"/>
            </a:xfrm>
            <a:prstGeom prst="star5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AutoShape 30"/>
            <p:cNvSpPr>
              <a:spLocks noChangeArrowheads="1"/>
            </p:cNvSpPr>
            <p:nvPr/>
          </p:nvSpPr>
          <p:spPr bwMode="auto">
            <a:xfrm>
              <a:off x="5136" y="528"/>
              <a:ext cx="243" cy="277"/>
            </a:xfrm>
            <a:prstGeom prst="star5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AutoShape 31"/>
            <p:cNvSpPr>
              <a:spLocks noChangeArrowheads="1"/>
            </p:cNvSpPr>
            <p:nvPr/>
          </p:nvSpPr>
          <p:spPr bwMode="auto">
            <a:xfrm>
              <a:off x="2784" y="0"/>
              <a:ext cx="243" cy="277"/>
            </a:xfrm>
            <a:prstGeom prst="star5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AutoShape 32"/>
            <p:cNvSpPr>
              <a:spLocks noChangeArrowheads="1"/>
            </p:cNvSpPr>
            <p:nvPr/>
          </p:nvSpPr>
          <p:spPr bwMode="auto">
            <a:xfrm>
              <a:off x="1392" y="3216"/>
              <a:ext cx="311" cy="34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0082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AutoShape 33"/>
            <p:cNvSpPr>
              <a:spLocks noChangeArrowheads="1"/>
            </p:cNvSpPr>
            <p:nvPr/>
          </p:nvSpPr>
          <p:spPr bwMode="auto">
            <a:xfrm>
              <a:off x="528" y="432"/>
              <a:ext cx="432" cy="384"/>
            </a:xfrm>
            <a:prstGeom prst="star5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1907F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AutoShape 34"/>
            <p:cNvSpPr>
              <a:spLocks noChangeArrowheads="1"/>
            </p:cNvSpPr>
            <p:nvPr/>
          </p:nvSpPr>
          <p:spPr bwMode="auto">
            <a:xfrm>
              <a:off x="768" y="1296"/>
              <a:ext cx="311" cy="34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0082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AutoShape 35"/>
            <p:cNvSpPr>
              <a:spLocks noChangeArrowheads="1"/>
            </p:cNvSpPr>
            <p:nvPr/>
          </p:nvSpPr>
          <p:spPr bwMode="auto">
            <a:xfrm>
              <a:off x="912" y="2256"/>
              <a:ext cx="231" cy="272"/>
            </a:xfrm>
            <a:prstGeom prst="irregularSeal1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00">
                    <a:alpha val="3999"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AutoShape 36"/>
            <p:cNvSpPr>
              <a:spLocks noChangeArrowheads="1"/>
            </p:cNvSpPr>
            <p:nvPr/>
          </p:nvSpPr>
          <p:spPr bwMode="auto">
            <a:xfrm>
              <a:off x="4992" y="2544"/>
              <a:ext cx="288" cy="432"/>
            </a:xfrm>
            <a:prstGeom prst="irregularSeal1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1907F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AutoShape 37"/>
            <p:cNvSpPr>
              <a:spLocks noChangeArrowheads="1"/>
            </p:cNvSpPr>
            <p:nvPr/>
          </p:nvSpPr>
          <p:spPr bwMode="auto">
            <a:xfrm>
              <a:off x="4080" y="1840"/>
              <a:ext cx="231" cy="272"/>
            </a:xfrm>
            <a:prstGeom prst="irregularSeal1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00">
                    <a:alpha val="3999"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AutoShape 38"/>
            <p:cNvSpPr>
              <a:spLocks noChangeArrowheads="1"/>
            </p:cNvSpPr>
            <p:nvPr/>
          </p:nvSpPr>
          <p:spPr bwMode="auto">
            <a:xfrm>
              <a:off x="5088" y="3552"/>
              <a:ext cx="231" cy="272"/>
            </a:xfrm>
            <a:prstGeom prst="irregularSeal1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00">
                    <a:alpha val="3999"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23" name="Text Box 4"/>
          <p:cNvSpPr txBox="1">
            <a:spLocks noChangeArrowheads="1"/>
          </p:cNvSpPr>
          <p:nvPr/>
        </p:nvSpPr>
        <p:spPr bwMode="auto">
          <a:xfrm>
            <a:off x="1752600" y="6384925"/>
            <a:ext cx="55626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  <a:latin typeface=".VnTimeH" pitchFamily="34" charset="0"/>
              </a:rPr>
              <a:t>         </a:t>
            </a:r>
            <a:r>
              <a:rPr lang="en-US" sz="2000" dirty="0" err="1">
                <a:solidFill>
                  <a:srgbClr val="FF0066"/>
                </a:solidFill>
                <a:latin typeface=".VnTimeH" pitchFamily="34" charset="0"/>
              </a:rPr>
              <a:t>Gi¸o</a:t>
            </a:r>
            <a:r>
              <a:rPr lang="en-US" sz="2000" dirty="0">
                <a:solidFill>
                  <a:srgbClr val="FF0066"/>
                </a:solidFill>
                <a:latin typeface=".VnTimeH" pitchFamily="34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.VnTimeH" pitchFamily="34" charset="0"/>
              </a:rPr>
              <a:t>viªn</a:t>
            </a:r>
            <a:r>
              <a:rPr lang="en-US" sz="2000" dirty="0">
                <a:solidFill>
                  <a:srgbClr val="FF0066"/>
                </a:solidFill>
                <a:latin typeface=".VnTimeH" pitchFamily="34" charset="0"/>
              </a:rPr>
              <a:t>: </a:t>
            </a:r>
            <a:r>
              <a:rPr lang="en-US" sz="2000" dirty="0" err="1" smtClean="0">
                <a:solidFill>
                  <a:srgbClr val="FF0066"/>
                </a:solidFill>
                <a:latin typeface=".VnTimeH" pitchFamily="34" charset="0"/>
              </a:rPr>
              <a:t>TrỊNH</a:t>
            </a:r>
            <a:r>
              <a:rPr lang="en-US" sz="2000" dirty="0" smtClean="0">
                <a:solidFill>
                  <a:srgbClr val="FF0066"/>
                </a:solidFill>
                <a:latin typeface=".VnTimeH" pitchFamily="34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.VnTimeH" pitchFamily="34" charset="0"/>
              </a:rPr>
              <a:t>thị</a:t>
            </a:r>
            <a:r>
              <a:rPr lang="en-US" sz="2000" dirty="0" smtClean="0">
                <a:solidFill>
                  <a:srgbClr val="FF0066"/>
                </a:solidFill>
                <a:latin typeface=".VnTimeH" pitchFamily="34" charset="0"/>
              </a:rPr>
              <a:t> minh </a:t>
            </a:r>
            <a:r>
              <a:rPr lang="en-US" sz="2000" dirty="0" err="1" smtClean="0">
                <a:solidFill>
                  <a:srgbClr val="FF0066"/>
                </a:solidFill>
                <a:latin typeface=".VnTimeH" pitchFamily="34" charset="0"/>
              </a:rPr>
              <a:t>HiỀN</a:t>
            </a:r>
            <a:endParaRPr lang="en-US" sz="2000" dirty="0">
              <a:solidFill>
                <a:srgbClr val="FF0066"/>
              </a:solidFill>
              <a:latin typeface=".VnTimeH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uong5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372600" cy="701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4"/>
          <p:cNvSpPr>
            <a:spLocks noChangeArrowheads="1"/>
          </p:cNvSpPr>
          <p:nvPr/>
        </p:nvSpPr>
        <p:spPr bwMode="auto">
          <a:xfrm>
            <a:off x="30163" y="1447800"/>
            <a:ext cx="4313237" cy="5410200"/>
          </a:xfrm>
          <a:prstGeom prst="flowChartAlternate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b="0"/>
          </a:p>
        </p:txBody>
      </p:sp>
      <p:sp>
        <p:nvSpPr>
          <p:cNvPr id="38915" name="AutoShape 5"/>
          <p:cNvSpPr>
            <a:spLocks noChangeArrowheads="1"/>
          </p:cNvSpPr>
          <p:nvPr/>
        </p:nvSpPr>
        <p:spPr bwMode="auto">
          <a:xfrm>
            <a:off x="4572000" y="1447800"/>
            <a:ext cx="4572000" cy="5410200"/>
          </a:xfrm>
          <a:prstGeom prst="flowChartAlternate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       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52400" y="1600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 CHẤT VẬT LÍ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1143000" y="2819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b="0"/>
          </a:p>
        </p:txBody>
      </p:sp>
      <p:sp>
        <p:nvSpPr>
          <p:cNvPr id="38919" name="Text Box 21"/>
          <p:cNvSpPr txBox="1">
            <a:spLocks noChangeArrowheads="1"/>
          </p:cNvSpPr>
          <p:nvPr/>
        </p:nvSpPr>
        <p:spPr bwMode="auto">
          <a:xfrm>
            <a:off x="5105400" y="22860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b="0"/>
          </a:p>
        </p:txBody>
      </p:sp>
      <p:sp>
        <p:nvSpPr>
          <p:cNvPr id="38920" name="Text Box 25"/>
          <p:cNvSpPr txBox="1">
            <a:spLocks noChangeArrowheads="1"/>
          </p:cNvSpPr>
          <p:nvPr/>
        </p:nvSpPr>
        <p:spPr bwMode="auto">
          <a:xfrm>
            <a:off x="4572000" y="3048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2400" b="0">
              <a:latin typeface="Times New Roman" pitchFamily="18" charset="0"/>
            </a:endParaRPr>
          </a:p>
        </p:txBody>
      </p:sp>
      <p:graphicFrame>
        <p:nvGraphicFramePr>
          <p:cNvPr id="38921" name="Object 37"/>
          <p:cNvGraphicFramePr>
            <a:graphicFrameLocks noChangeAspect="1"/>
          </p:cNvGraphicFramePr>
          <p:nvPr/>
        </p:nvGraphicFramePr>
        <p:xfrm>
          <a:off x="4743450" y="3778250"/>
          <a:ext cx="114300" cy="215900"/>
        </p:xfrm>
        <a:graphic>
          <a:graphicData uri="http://schemas.openxmlformats.org/presentationml/2006/ole">
            <p:oleObj spid="_x0000_s2050" name="Equation" r:id="rId4" imgW="114120" imgH="215640" progId="">
              <p:embed/>
            </p:oleObj>
          </a:graphicData>
        </a:graphic>
      </p:graphicFrame>
      <p:sp>
        <p:nvSpPr>
          <p:cNvPr id="38926" name="TextBox 42"/>
          <p:cNvSpPr txBox="1">
            <a:spLocks noChangeArrowheads="1"/>
          </p:cNvSpPr>
          <p:nvPr/>
        </p:nvSpPr>
        <p:spPr bwMode="auto">
          <a:xfrm>
            <a:off x="2667000" y="685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(CTPT : C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   PTK:  46)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33400" y="87313"/>
            <a:ext cx="812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.VnTimeH" pitchFamily="34" charset="0"/>
              </a:rPr>
              <a:t>Ch­¬ng 5: DÉn xuÊt cña Hi®rocacbon. Polime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764088" y="2209800"/>
            <a:ext cx="4151312" cy="13827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Quan sát ống nghiệm chứa rượu etylic (màu sắc, trạng thái)?</a:t>
            </a:r>
            <a:endParaRPr lang="en-US" sz="2800" b="0">
              <a:latin typeface=".VnTime" pitchFamily="34" charset="0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724400" y="3810000"/>
            <a:ext cx="4191000" cy="13827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 err="1">
                <a:latin typeface="Times New Roman" pitchFamily="18" charset="0"/>
              </a:rPr>
              <a:t>Hoà</a:t>
            </a:r>
            <a:r>
              <a:rPr lang="en-US" sz="2800" b="0" dirty="0">
                <a:latin typeface="Times New Roman" pitchFamily="18" charset="0"/>
              </a:rPr>
              <a:t> tan </a:t>
            </a:r>
            <a:r>
              <a:rPr lang="en-US" sz="2800" b="0" dirty="0" err="1">
                <a:latin typeface="Times New Roman" pitchFamily="18" charset="0"/>
              </a:rPr>
              <a:t>rượu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etylic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trong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nước,iot.Nhận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xét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tính</a:t>
            </a:r>
            <a:r>
              <a:rPr lang="en-US" sz="2800" b="0" dirty="0">
                <a:latin typeface="Times New Roman" pitchFamily="18" charset="0"/>
              </a:rPr>
              <a:t> tan </a:t>
            </a:r>
            <a:r>
              <a:rPr lang="en-US" sz="2800" b="0" dirty="0" err="1">
                <a:latin typeface="Times New Roman" pitchFamily="18" charset="0"/>
              </a:rPr>
              <a:t>của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rượu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etylic</a:t>
            </a:r>
            <a:r>
              <a:rPr lang="en-US" sz="2800" b="0" dirty="0">
                <a:latin typeface="Times New Roman" pitchFamily="18" charset="0"/>
              </a:rPr>
              <a:t>?</a:t>
            </a:r>
            <a:endParaRPr lang="en-US" sz="2800" b="0" dirty="0">
              <a:latin typeface=".VnTime" pitchFamily="34" charset="0"/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4800600" y="5302250"/>
            <a:ext cx="441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? Nêu tính chất vật lí của rượu etylic?</a:t>
            </a: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0000"/>
                </a:solidFill>
                <a:latin typeface=".VnTimeH" pitchFamily="34" charset="0"/>
              </a:rPr>
              <a:t>        tiÕt 54:             bµi 44:  r­îu etylic                   </a:t>
            </a:r>
            <a:r>
              <a:rPr lang="en-US" sz="3600">
                <a:solidFill>
                  <a:srgbClr val="CC0000"/>
                </a:solidFill>
                <a:latin typeface=".VnTime" pitchFamily="34" charset="0"/>
              </a:rPr>
              <a:t>   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660525" y="5522913"/>
            <a:ext cx="2606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4763" y="2057400"/>
            <a:ext cx="44148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 </a:t>
            </a:r>
            <a:r>
              <a:rPr lang="en-US" sz="2800" b="0">
                <a:solidFill>
                  <a:schemeClr val="tx2"/>
                </a:solidFill>
                <a:latin typeface="Times New Roman" pitchFamily="18" charset="0"/>
              </a:rPr>
              <a:t>Rượu etylic (etanol) là chất lỏng, không màu , sôi ở 78,3</a:t>
            </a:r>
            <a:r>
              <a:rPr lang="en-US" sz="2800" b="0" baseline="30000">
                <a:solidFill>
                  <a:schemeClr val="tx2"/>
                </a:solidFill>
                <a:latin typeface="Times New Roman" pitchFamily="18" charset="0"/>
              </a:rPr>
              <a:t>0</a:t>
            </a:r>
            <a:r>
              <a:rPr lang="en-US" sz="2800" b="0">
                <a:solidFill>
                  <a:schemeClr val="tx2"/>
                </a:solidFill>
                <a:latin typeface="Times New Roman" pitchFamily="18" charset="0"/>
              </a:rPr>
              <a:t>C, nhẹ hơn nước, tan vô hạn trong nước, hòa tan được nhiều chất như iot, benzen,…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9" grpId="0" animBg="1"/>
      <p:bldP spid="38932" grpId="0" animBg="1"/>
      <p:bldP spid="38933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Nhan ruo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505200" cy="6477000"/>
          </a:xfrm>
          <a:prstGeom prst="rect">
            <a:avLst/>
          </a:prstGeom>
          <a:noFill/>
        </p:spPr>
      </p:pic>
      <p:pic>
        <p:nvPicPr>
          <p:cNvPr id="88069" name="Picture 5" descr="Nhan ruou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28600"/>
            <a:ext cx="5105400" cy="6477000"/>
          </a:xfrm>
          <a:prstGeom prst="rect">
            <a:avLst/>
          </a:prstGeom>
          <a:noFill/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422525" y="5067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b="0">
              <a:latin typeface=".VnTime" pitchFamily="34" charset="0"/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251325" y="567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1295400" y="4191000"/>
            <a:ext cx="990600" cy="457200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38</a:t>
            </a:r>
            <a:r>
              <a:rPr lang="en-US" baseline="3000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 vol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4191000" y="5181600"/>
            <a:ext cx="1219200" cy="685800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45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vol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02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023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 animBg="1"/>
      <p:bldP spid="880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reeform 2"/>
          <p:cNvSpPr>
            <a:spLocks/>
          </p:cNvSpPr>
          <p:nvPr/>
        </p:nvSpPr>
        <p:spPr bwMode="auto">
          <a:xfrm>
            <a:off x="6076950" y="2514600"/>
            <a:ext cx="762000" cy="33480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5" y="51"/>
              </a:cxn>
              <a:cxn ang="0">
                <a:pos x="48" y="783"/>
              </a:cxn>
              <a:cxn ang="0">
                <a:pos x="78" y="819"/>
              </a:cxn>
              <a:cxn ang="0">
                <a:pos x="129" y="834"/>
              </a:cxn>
              <a:cxn ang="0">
                <a:pos x="654" y="834"/>
              </a:cxn>
              <a:cxn ang="0">
                <a:pos x="702" y="822"/>
              </a:cxn>
              <a:cxn ang="0">
                <a:pos x="732" y="786"/>
              </a:cxn>
              <a:cxn ang="0">
                <a:pos x="732" y="51"/>
              </a:cxn>
              <a:cxn ang="0">
                <a:pos x="777" y="0"/>
              </a:cxn>
              <a:cxn ang="0">
                <a:pos x="0" y="9"/>
              </a:cxn>
            </a:cxnLst>
            <a:rect l="0" t="0" r="r" b="b"/>
            <a:pathLst>
              <a:path w="777" h="834">
                <a:moveTo>
                  <a:pt x="0" y="9"/>
                </a:moveTo>
                <a:lnTo>
                  <a:pt x="45" y="51"/>
                </a:lnTo>
                <a:lnTo>
                  <a:pt x="48" y="783"/>
                </a:lnTo>
                <a:lnTo>
                  <a:pt x="78" y="819"/>
                </a:lnTo>
                <a:lnTo>
                  <a:pt x="129" y="834"/>
                </a:lnTo>
                <a:lnTo>
                  <a:pt x="654" y="834"/>
                </a:lnTo>
                <a:lnTo>
                  <a:pt x="702" y="822"/>
                </a:lnTo>
                <a:lnTo>
                  <a:pt x="732" y="786"/>
                </a:lnTo>
                <a:lnTo>
                  <a:pt x="732" y="51"/>
                </a:lnTo>
                <a:lnTo>
                  <a:pt x="777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4000"/>
                </a:schemeClr>
              </a:gs>
              <a:gs pos="50000">
                <a:schemeClr val="tx1">
                  <a:alpha val="88000"/>
                </a:schemeClr>
              </a:gs>
              <a:gs pos="100000">
                <a:schemeClr val="accent1">
                  <a:alpha val="84000"/>
                </a:schemeClr>
              </a:gs>
            </a:gsLst>
            <a:lin ang="0" scaled="1"/>
          </a:gradFill>
          <a:ln w="9525" cap="flat" cmpd="sng">
            <a:solidFill>
              <a:srgbClr val="000000">
                <a:alpha val="1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4662488"/>
            <a:ext cx="1066800" cy="1222375"/>
            <a:chOff x="708" y="2880"/>
            <a:chExt cx="672" cy="770"/>
          </a:xfrm>
        </p:grpSpPr>
        <p:sp>
          <p:nvSpPr>
            <p:cNvPr id="72708" name="Freeform 4"/>
            <p:cNvSpPr>
              <a:spLocks/>
            </p:cNvSpPr>
            <p:nvPr/>
          </p:nvSpPr>
          <p:spPr bwMode="auto">
            <a:xfrm>
              <a:off x="708" y="2880"/>
              <a:ext cx="672" cy="76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5" y="51"/>
                </a:cxn>
                <a:cxn ang="0">
                  <a:pos x="48" y="783"/>
                </a:cxn>
                <a:cxn ang="0">
                  <a:pos x="78" y="819"/>
                </a:cxn>
                <a:cxn ang="0">
                  <a:pos x="129" y="834"/>
                </a:cxn>
                <a:cxn ang="0">
                  <a:pos x="654" y="834"/>
                </a:cxn>
                <a:cxn ang="0">
                  <a:pos x="702" y="822"/>
                </a:cxn>
                <a:cxn ang="0">
                  <a:pos x="732" y="786"/>
                </a:cxn>
                <a:cxn ang="0">
                  <a:pos x="732" y="51"/>
                </a:cxn>
                <a:cxn ang="0">
                  <a:pos x="777" y="0"/>
                </a:cxn>
                <a:cxn ang="0">
                  <a:pos x="0" y="9"/>
                </a:cxn>
              </a:cxnLst>
              <a:rect l="0" t="0" r="r" b="b"/>
              <a:pathLst>
                <a:path w="777" h="834">
                  <a:moveTo>
                    <a:pt x="0" y="9"/>
                  </a:moveTo>
                  <a:lnTo>
                    <a:pt x="45" y="51"/>
                  </a:lnTo>
                  <a:lnTo>
                    <a:pt x="48" y="783"/>
                  </a:lnTo>
                  <a:lnTo>
                    <a:pt x="78" y="819"/>
                  </a:lnTo>
                  <a:lnTo>
                    <a:pt x="129" y="834"/>
                  </a:lnTo>
                  <a:lnTo>
                    <a:pt x="654" y="834"/>
                  </a:lnTo>
                  <a:lnTo>
                    <a:pt x="702" y="822"/>
                  </a:lnTo>
                  <a:lnTo>
                    <a:pt x="732" y="786"/>
                  </a:lnTo>
                  <a:lnTo>
                    <a:pt x="732" y="51"/>
                  </a:lnTo>
                  <a:lnTo>
                    <a:pt x="777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74001"/>
                  </a:schemeClr>
                </a:gs>
                <a:gs pos="50000">
                  <a:schemeClr val="tx1"/>
                </a:gs>
                <a:gs pos="100000">
                  <a:schemeClr val="accent1">
                    <a:alpha val="74001"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2" name="Freeform 5"/>
            <p:cNvSpPr>
              <a:spLocks/>
            </p:cNvSpPr>
            <p:nvPr/>
          </p:nvSpPr>
          <p:spPr bwMode="auto">
            <a:xfrm>
              <a:off x="758" y="3278"/>
              <a:ext cx="576" cy="372"/>
            </a:xfrm>
            <a:custGeom>
              <a:avLst/>
              <a:gdLst>
                <a:gd name="T0" fmla="*/ 0 w 519"/>
                <a:gd name="T1" fmla="*/ 0 h 372"/>
                <a:gd name="T2" fmla="*/ 0 w 519"/>
                <a:gd name="T3" fmla="*/ 324 h 372"/>
                <a:gd name="T4" fmla="*/ 27 w 519"/>
                <a:gd name="T5" fmla="*/ 357 h 372"/>
                <a:gd name="T6" fmla="*/ 57 w 519"/>
                <a:gd name="T7" fmla="*/ 372 h 372"/>
                <a:gd name="T8" fmla="*/ 471 w 519"/>
                <a:gd name="T9" fmla="*/ 366 h 372"/>
                <a:gd name="T10" fmla="*/ 501 w 519"/>
                <a:gd name="T11" fmla="*/ 363 h 372"/>
                <a:gd name="T12" fmla="*/ 519 w 519"/>
                <a:gd name="T13" fmla="*/ 336 h 372"/>
                <a:gd name="T14" fmla="*/ 518 w 519"/>
                <a:gd name="T15" fmla="*/ 1 h 372"/>
                <a:gd name="T16" fmla="*/ 0 w 519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372"/>
                <a:gd name="T29" fmla="*/ 519 w 519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372">
                  <a:moveTo>
                    <a:pt x="0" y="0"/>
                  </a:moveTo>
                  <a:lnTo>
                    <a:pt x="0" y="324"/>
                  </a:lnTo>
                  <a:lnTo>
                    <a:pt x="27" y="357"/>
                  </a:lnTo>
                  <a:lnTo>
                    <a:pt x="57" y="372"/>
                  </a:lnTo>
                  <a:lnTo>
                    <a:pt x="471" y="366"/>
                  </a:lnTo>
                  <a:lnTo>
                    <a:pt x="501" y="363"/>
                  </a:lnTo>
                  <a:lnTo>
                    <a:pt x="519" y="336"/>
                  </a:lnTo>
                  <a:lnTo>
                    <a:pt x="5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86150" y="4651375"/>
            <a:ext cx="1104900" cy="1222375"/>
            <a:chOff x="2196" y="2878"/>
            <a:chExt cx="696" cy="770"/>
          </a:xfrm>
        </p:grpSpPr>
        <p:sp>
          <p:nvSpPr>
            <p:cNvPr id="72711" name="Freeform 7"/>
            <p:cNvSpPr>
              <a:spLocks/>
            </p:cNvSpPr>
            <p:nvPr/>
          </p:nvSpPr>
          <p:spPr bwMode="auto">
            <a:xfrm>
              <a:off x="2196" y="2878"/>
              <a:ext cx="696" cy="76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5" y="51"/>
                </a:cxn>
                <a:cxn ang="0">
                  <a:pos x="48" y="783"/>
                </a:cxn>
                <a:cxn ang="0">
                  <a:pos x="78" y="819"/>
                </a:cxn>
                <a:cxn ang="0">
                  <a:pos x="129" y="834"/>
                </a:cxn>
                <a:cxn ang="0">
                  <a:pos x="654" y="834"/>
                </a:cxn>
                <a:cxn ang="0">
                  <a:pos x="702" y="822"/>
                </a:cxn>
                <a:cxn ang="0">
                  <a:pos x="732" y="786"/>
                </a:cxn>
                <a:cxn ang="0">
                  <a:pos x="732" y="51"/>
                </a:cxn>
                <a:cxn ang="0">
                  <a:pos x="777" y="0"/>
                </a:cxn>
                <a:cxn ang="0">
                  <a:pos x="0" y="9"/>
                </a:cxn>
              </a:cxnLst>
              <a:rect l="0" t="0" r="r" b="b"/>
              <a:pathLst>
                <a:path w="777" h="834">
                  <a:moveTo>
                    <a:pt x="0" y="9"/>
                  </a:moveTo>
                  <a:lnTo>
                    <a:pt x="45" y="51"/>
                  </a:lnTo>
                  <a:lnTo>
                    <a:pt x="48" y="783"/>
                  </a:lnTo>
                  <a:lnTo>
                    <a:pt x="78" y="819"/>
                  </a:lnTo>
                  <a:lnTo>
                    <a:pt x="129" y="834"/>
                  </a:lnTo>
                  <a:lnTo>
                    <a:pt x="654" y="834"/>
                  </a:lnTo>
                  <a:lnTo>
                    <a:pt x="702" y="822"/>
                  </a:lnTo>
                  <a:lnTo>
                    <a:pt x="732" y="786"/>
                  </a:lnTo>
                  <a:lnTo>
                    <a:pt x="732" y="51"/>
                  </a:lnTo>
                  <a:lnTo>
                    <a:pt x="777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74001"/>
                  </a:schemeClr>
                </a:gs>
                <a:gs pos="50000">
                  <a:schemeClr val="tx1"/>
                </a:gs>
                <a:gs pos="100000">
                  <a:schemeClr val="accent1">
                    <a:alpha val="74001"/>
                  </a:schemeClr>
                </a:gs>
              </a:gsLst>
              <a:lin ang="0" scaled="1"/>
            </a:gradFill>
            <a:ln w="9525" cap="flat" cmpd="sng">
              <a:solidFill>
                <a:srgbClr val="000000">
                  <a:alpha val="16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0" name="Freeform 8"/>
            <p:cNvSpPr>
              <a:spLocks/>
            </p:cNvSpPr>
            <p:nvPr/>
          </p:nvSpPr>
          <p:spPr bwMode="auto">
            <a:xfrm>
              <a:off x="2234" y="3358"/>
              <a:ext cx="610" cy="290"/>
            </a:xfrm>
            <a:custGeom>
              <a:avLst/>
              <a:gdLst>
                <a:gd name="T0" fmla="*/ 0 w 519"/>
                <a:gd name="T1" fmla="*/ 0 h 372"/>
                <a:gd name="T2" fmla="*/ 0 w 519"/>
                <a:gd name="T3" fmla="*/ 324 h 372"/>
                <a:gd name="T4" fmla="*/ 27 w 519"/>
                <a:gd name="T5" fmla="*/ 357 h 372"/>
                <a:gd name="T6" fmla="*/ 57 w 519"/>
                <a:gd name="T7" fmla="*/ 372 h 372"/>
                <a:gd name="T8" fmla="*/ 471 w 519"/>
                <a:gd name="T9" fmla="*/ 366 h 372"/>
                <a:gd name="T10" fmla="*/ 501 w 519"/>
                <a:gd name="T11" fmla="*/ 363 h 372"/>
                <a:gd name="T12" fmla="*/ 519 w 519"/>
                <a:gd name="T13" fmla="*/ 336 h 372"/>
                <a:gd name="T14" fmla="*/ 518 w 519"/>
                <a:gd name="T15" fmla="*/ 1 h 372"/>
                <a:gd name="T16" fmla="*/ 0 w 519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372"/>
                <a:gd name="T29" fmla="*/ 519 w 519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372">
                  <a:moveTo>
                    <a:pt x="0" y="0"/>
                  </a:moveTo>
                  <a:lnTo>
                    <a:pt x="0" y="324"/>
                  </a:lnTo>
                  <a:lnTo>
                    <a:pt x="27" y="357"/>
                  </a:lnTo>
                  <a:lnTo>
                    <a:pt x="57" y="372"/>
                  </a:lnTo>
                  <a:lnTo>
                    <a:pt x="471" y="366"/>
                  </a:lnTo>
                  <a:lnTo>
                    <a:pt x="501" y="363"/>
                  </a:lnTo>
                  <a:lnTo>
                    <a:pt x="519" y="336"/>
                  </a:lnTo>
                  <a:lnTo>
                    <a:pt x="5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13" name="Freeform 9"/>
          <p:cNvSpPr>
            <a:spLocks/>
          </p:cNvSpPr>
          <p:nvPr/>
        </p:nvSpPr>
        <p:spPr bwMode="auto">
          <a:xfrm>
            <a:off x="6130925" y="4975225"/>
            <a:ext cx="654050" cy="904875"/>
          </a:xfrm>
          <a:custGeom>
            <a:avLst/>
            <a:gdLst>
              <a:gd name="T0" fmla="*/ 0 w 519"/>
              <a:gd name="T1" fmla="*/ 0 h 372"/>
              <a:gd name="T2" fmla="*/ 0 w 519"/>
              <a:gd name="T3" fmla="*/ 324 h 372"/>
              <a:gd name="T4" fmla="*/ 27 w 519"/>
              <a:gd name="T5" fmla="*/ 357 h 372"/>
              <a:gd name="T6" fmla="*/ 57 w 519"/>
              <a:gd name="T7" fmla="*/ 372 h 372"/>
              <a:gd name="T8" fmla="*/ 471 w 519"/>
              <a:gd name="T9" fmla="*/ 366 h 372"/>
              <a:gd name="T10" fmla="*/ 501 w 519"/>
              <a:gd name="T11" fmla="*/ 363 h 372"/>
              <a:gd name="T12" fmla="*/ 519 w 519"/>
              <a:gd name="T13" fmla="*/ 336 h 372"/>
              <a:gd name="T14" fmla="*/ 518 w 519"/>
              <a:gd name="T15" fmla="*/ 1 h 372"/>
              <a:gd name="T16" fmla="*/ 0 w 519"/>
              <a:gd name="T17" fmla="*/ 0 h 3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"/>
              <a:gd name="T28" fmla="*/ 0 h 372"/>
              <a:gd name="T29" fmla="*/ 519 w 519"/>
              <a:gd name="T30" fmla="*/ 372 h 3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" h="372">
                <a:moveTo>
                  <a:pt x="0" y="0"/>
                </a:moveTo>
                <a:lnTo>
                  <a:pt x="0" y="324"/>
                </a:lnTo>
                <a:lnTo>
                  <a:pt x="27" y="357"/>
                </a:lnTo>
                <a:lnTo>
                  <a:pt x="57" y="372"/>
                </a:lnTo>
                <a:lnTo>
                  <a:pt x="471" y="366"/>
                </a:lnTo>
                <a:lnTo>
                  <a:pt x="501" y="363"/>
                </a:lnTo>
                <a:lnTo>
                  <a:pt x="519" y="336"/>
                </a:lnTo>
                <a:lnTo>
                  <a:pt x="518" y="1"/>
                </a:lnTo>
                <a:lnTo>
                  <a:pt x="0" y="0"/>
                </a:lnTo>
                <a:close/>
              </a:path>
            </a:pathLst>
          </a:custGeom>
          <a:solidFill>
            <a:srgbClr val="66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6143625" y="4114800"/>
            <a:ext cx="641350" cy="869950"/>
          </a:xfrm>
          <a:prstGeom prst="rect">
            <a:avLst/>
          </a:prstGeom>
          <a:solidFill>
            <a:srgbClr val="66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11"/>
          <p:cNvSpPr>
            <a:spLocks/>
          </p:cNvSpPr>
          <p:nvPr/>
        </p:nvSpPr>
        <p:spPr bwMode="auto">
          <a:xfrm rot="4636188">
            <a:off x="5045869" y="1354931"/>
            <a:ext cx="1104900" cy="12906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5" y="51"/>
              </a:cxn>
              <a:cxn ang="0">
                <a:pos x="48" y="783"/>
              </a:cxn>
              <a:cxn ang="0">
                <a:pos x="78" y="819"/>
              </a:cxn>
              <a:cxn ang="0">
                <a:pos x="129" y="834"/>
              </a:cxn>
              <a:cxn ang="0">
                <a:pos x="654" y="834"/>
              </a:cxn>
              <a:cxn ang="0">
                <a:pos x="702" y="822"/>
              </a:cxn>
              <a:cxn ang="0">
                <a:pos x="732" y="786"/>
              </a:cxn>
              <a:cxn ang="0">
                <a:pos x="732" y="51"/>
              </a:cxn>
              <a:cxn ang="0">
                <a:pos x="777" y="0"/>
              </a:cxn>
              <a:cxn ang="0">
                <a:pos x="0" y="9"/>
              </a:cxn>
            </a:cxnLst>
            <a:rect l="0" t="0" r="r" b="b"/>
            <a:pathLst>
              <a:path w="777" h="834">
                <a:moveTo>
                  <a:pt x="0" y="9"/>
                </a:moveTo>
                <a:lnTo>
                  <a:pt x="45" y="51"/>
                </a:lnTo>
                <a:lnTo>
                  <a:pt x="48" y="783"/>
                </a:lnTo>
                <a:lnTo>
                  <a:pt x="78" y="819"/>
                </a:lnTo>
                <a:lnTo>
                  <a:pt x="129" y="834"/>
                </a:lnTo>
                <a:lnTo>
                  <a:pt x="654" y="834"/>
                </a:lnTo>
                <a:lnTo>
                  <a:pt x="702" y="822"/>
                </a:lnTo>
                <a:lnTo>
                  <a:pt x="732" y="786"/>
                </a:lnTo>
                <a:lnTo>
                  <a:pt x="732" y="51"/>
                </a:lnTo>
                <a:lnTo>
                  <a:pt x="777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74001"/>
                </a:schemeClr>
              </a:gs>
              <a:gs pos="50000">
                <a:schemeClr val="tx1"/>
              </a:gs>
              <a:gs pos="100000">
                <a:schemeClr val="accent1">
                  <a:alpha val="74001"/>
                </a:schemeClr>
              </a:gs>
            </a:gsLst>
            <a:lin ang="0" scaled="1"/>
          </a:gradFill>
          <a:ln w="9525" cap="flat" cmpd="sng">
            <a:solidFill>
              <a:srgbClr val="000000">
                <a:alpha val="1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>
            <a:off x="6702425" y="4965700"/>
            <a:ext cx="1524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6702425" y="4114800"/>
            <a:ext cx="1524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6858000" y="4724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45 ml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6858000" y="3886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100 ml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419600" y="5181600"/>
            <a:ext cx="1295400" cy="457200"/>
            <a:chOff x="2796" y="3206"/>
            <a:chExt cx="816" cy="288"/>
          </a:xfrm>
        </p:grpSpPr>
        <p:sp>
          <p:nvSpPr>
            <p:cNvPr id="10277" name="Line 18"/>
            <p:cNvSpPr>
              <a:spLocks noChangeShapeType="1"/>
            </p:cNvSpPr>
            <p:nvPr/>
          </p:nvSpPr>
          <p:spPr bwMode="auto">
            <a:xfrm>
              <a:off x="2796" y="3364"/>
              <a:ext cx="96" cy="0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Text Box 19"/>
            <p:cNvSpPr txBox="1">
              <a:spLocks noChangeArrowheads="1"/>
            </p:cNvSpPr>
            <p:nvPr/>
          </p:nvSpPr>
          <p:spPr bwMode="auto">
            <a:xfrm>
              <a:off x="2844" y="320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accent1"/>
                  </a:solidFill>
                  <a:latin typeface="Times New Roman" pitchFamily="18" charset="0"/>
                  <a:cs typeface="Arial" charset="0"/>
                </a:rPr>
                <a:t>45 ml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044700" y="5035550"/>
            <a:ext cx="1355725" cy="457200"/>
            <a:chOff x="1288" y="3120"/>
            <a:chExt cx="854" cy="288"/>
          </a:xfrm>
        </p:grpSpPr>
        <p:sp>
          <p:nvSpPr>
            <p:cNvPr id="10275" name="Line 22"/>
            <p:cNvSpPr>
              <a:spLocks noChangeShapeType="1"/>
            </p:cNvSpPr>
            <p:nvPr/>
          </p:nvSpPr>
          <p:spPr bwMode="auto">
            <a:xfrm>
              <a:off x="1288" y="3278"/>
              <a:ext cx="96" cy="0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23"/>
            <p:cNvSpPr txBox="1">
              <a:spLocks noChangeArrowheads="1"/>
            </p:cNvSpPr>
            <p:nvPr/>
          </p:nvSpPr>
          <p:spPr bwMode="auto">
            <a:xfrm>
              <a:off x="1374" y="3120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accent1"/>
                  </a:solidFill>
                  <a:latin typeface="Times New Roman" pitchFamily="18" charset="0"/>
                  <a:cs typeface="Arial" charset="0"/>
                </a:rPr>
                <a:t>55 ml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970463" y="1492250"/>
            <a:ext cx="1239837" cy="1123950"/>
            <a:chOff x="3131" y="940"/>
            <a:chExt cx="781" cy="708"/>
          </a:xfrm>
        </p:grpSpPr>
        <p:sp>
          <p:nvSpPr>
            <p:cNvPr id="10273" name="Freeform 25"/>
            <p:cNvSpPr>
              <a:spLocks/>
            </p:cNvSpPr>
            <p:nvPr/>
          </p:nvSpPr>
          <p:spPr bwMode="auto">
            <a:xfrm rot="4651565">
              <a:off x="2885" y="1284"/>
              <a:ext cx="610" cy="118"/>
            </a:xfrm>
            <a:custGeom>
              <a:avLst/>
              <a:gdLst>
                <a:gd name="T0" fmla="*/ 0 w 519"/>
                <a:gd name="T1" fmla="*/ 0 h 372"/>
                <a:gd name="T2" fmla="*/ 0 w 519"/>
                <a:gd name="T3" fmla="*/ 324 h 372"/>
                <a:gd name="T4" fmla="*/ 27 w 519"/>
                <a:gd name="T5" fmla="*/ 357 h 372"/>
                <a:gd name="T6" fmla="*/ 57 w 519"/>
                <a:gd name="T7" fmla="*/ 372 h 372"/>
                <a:gd name="T8" fmla="*/ 471 w 519"/>
                <a:gd name="T9" fmla="*/ 366 h 372"/>
                <a:gd name="T10" fmla="*/ 501 w 519"/>
                <a:gd name="T11" fmla="*/ 363 h 372"/>
                <a:gd name="T12" fmla="*/ 519 w 519"/>
                <a:gd name="T13" fmla="*/ 336 h 372"/>
                <a:gd name="T14" fmla="*/ 518 w 519"/>
                <a:gd name="T15" fmla="*/ 1 h 372"/>
                <a:gd name="T16" fmla="*/ 0 w 519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372"/>
                <a:gd name="T29" fmla="*/ 519 w 519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372">
                  <a:moveTo>
                    <a:pt x="0" y="0"/>
                  </a:moveTo>
                  <a:lnTo>
                    <a:pt x="0" y="324"/>
                  </a:lnTo>
                  <a:lnTo>
                    <a:pt x="27" y="357"/>
                  </a:lnTo>
                  <a:lnTo>
                    <a:pt x="57" y="372"/>
                  </a:lnTo>
                  <a:lnTo>
                    <a:pt x="471" y="366"/>
                  </a:lnTo>
                  <a:lnTo>
                    <a:pt x="501" y="363"/>
                  </a:lnTo>
                  <a:lnTo>
                    <a:pt x="519" y="336"/>
                  </a:lnTo>
                  <a:lnTo>
                    <a:pt x="5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AutoShape 26"/>
            <p:cNvSpPr>
              <a:spLocks noChangeArrowheads="1"/>
            </p:cNvSpPr>
            <p:nvPr/>
          </p:nvSpPr>
          <p:spPr bwMode="auto">
            <a:xfrm rot="-731297">
              <a:off x="3239" y="940"/>
              <a:ext cx="673" cy="624"/>
            </a:xfrm>
            <a:prstGeom prst="rtTriangle">
              <a:avLst/>
            </a:prstGeom>
            <a:solidFill>
              <a:srgbClr val="66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31" name="Oval 27"/>
          <p:cNvSpPr>
            <a:spLocks noChangeArrowheads="1"/>
          </p:cNvSpPr>
          <p:nvPr/>
        </p:nvSpPr>
        <p:spPr bwMode="auto">
          <a:xfrm>
            <a:off x="6477000" y="2209800"/>
            <a:ext cx="76200" cy="2286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2" name="Oval 28"/>
          <p:cNvSpPr>
            <a:spLocks noChangeArrowheads="1"/>
          </p:cNvSpPr>
          <p:nvPr/>
        </p:nvSpPr>
        <p:spPr bwMode="auto">
          <a:xfrm>
            <a:off x="6477000" y="2136775"/>
            <a:ext cx="76200" cy="2286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auto">
          <a:xfrm>
            <a:off x="6477000" y="2133600"/>
            <a:ext cx="76200" cy="2286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4" name="Oval 30"/>
          <p:cNvSpPr>
            <a:spLocks noChangeArrowheads="1"/>
          </p:cNvSpPr>
          <p:nvPr/>
        </p:nvSpPr>
        <p:spPr bwMode="auto">
          <a:xfrm>
            <a:off x="6391275" y="2209800"/>
            <a:ext cx="76200" cy="2286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5" name="Freeform 31"/>
          <p:cNvSpPr>
            <a:spLocks/>
          </p:cNvSpPr>
          <p:nvPr/>
        </p:nvSpPr>
        <p:spPr bwMode="auto">
          <a:xfrm rot="4636188">
            <a:off x="4974432" y="1278731"/>
            <a:ext cx="1104900" cy="129063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5" y="51"/>
              </a:cxn>
              <a:cxn ang="0">
                <a:pos x="48" y="783"/>
              </a:cxn>
              <a:cxn ang="0">
                <a:pos x="78" y="819"/>
              </a:cxn>
              <a:cxn ang="0">
                <a:pos x="129" y="834"/>
              </a:cxn>
              <a:cxn ang="0">
                <a:pos x="654" y="834"/>
              </a:cxn>
              <a:cxn ang="0">
                <a:pos x="702" y="822"/>
              </a:cxn>
              <a:cxn ang="0">
                <a:pos x="732" y="786"/>
              </a:cxn>
              <a:cxn ang="0">
                <a:pos x="732" y="51"/>
              </a:cxn>
              <a:cxn ang="0">
                <a:pos x="777" y="0"/>
              </a:cxn>
              <a:cxn ang="0">
                <a:pos x="0" y="9"/>
              </a:cxn>
            </a:cxnLst>
            <a:rect l="0" t="0" r="r" b="b"/>
            <a:pathLst>
              <a:path w="777" h="834">
                <a:moveTo>
                  <a:pt x="0" y="9"/>
                </a:moveTo>
                <a:lnTo>
                  <a:pt x="45" y="51"/>
                </a:lnTo>
                <a:lnTo>
                  <a:pt x="48" y="783"/>
                </a:lnTo>
                <a:lnTo>
                  <a:pt x="78" y="819"/>
                </a:lnTo>
                <a:lnTo>
                  <a:pt x="129" y="834"/>
                </a:lnTo>
                <a:lnTo>
                  <a:pt x="654" y="834"/>
                </a:lnTo>
                <a:lnTo>
                  <a:pt x="702" y="822"/>
                </a:lnTo>
                <a:lnTo>
                  <a:pt x="732" y="786"/>
                </a:lnTo>
                <a:lnTo>
                  <a:pt x="732" y="51"/>
                </a:lnTo>
                <a:lnTo>
                  <a:pt x="777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74001"/>
                </a:schemeClr>
              </a:gs>
              <a:gs pos="50000">
                <a:schemeClr val="tx1"/>
              </a:gs>
              <a:gs pos="100000">
                <a:schemeClr val="accent1">
                  <a:alpha val="74001"/>
                </a:schemeClr>
              </a:gs>
            </a:gsLst>
            <a:lin ang="0" scaled="1"/>
          </a:gradFill>
          <a:ln w="9525" cap="flat" cmpd="sng">
            <a:solidFill>
              <a:srgbClr val="000000">
                <a:alpha val="1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899025" y="1416050"/>
            <a:ext cx="1239838" cy="1123950"/>
            <a:chOff x="3131" y="940"/>
            <a:chExt cx="781" cy="708"/>
          </a:xfrm>
        </p:grpSpPr>
        <p:sp>
          <p:nvSpPr>
            <p:cNvPr id="10271" name="Freeform 33"/>
            <p:cNvSpPr>
              <a:spLocks/>
            </p:cNvSpPr>
            <p:nvPr/>
          </p:nvSpPr>
          <p:spPr bwMode="auto">
            <a:xfrm rot="4651565">
              <a:off x="2885" y="1284"/>
              <a:ext cx="610" cy="118"/>
            </a:xfrm>
            <a:custGeom>
              <a:avLst/>
              <a:gdLst>
                <a:gd name="T0" fmla="*/ 0 w 519"/>
                <a:gd name="T1" fmla="*/ 0 h 372"/>
                <a:gd name="T2" fmla="*/ 0 w 519"/>
                <a:gd name="T3" fmla="*/ 324 h 372"/>
                <a:gd name="T4" fmla="*/ 27 w 519"/>
                <a:gd name="T5" fmla="*/ 357 h 372"/>
                <a:gd name="T6" fmla="*/ 57 w 519"/>
                <a:gd name="T7" fmla="*/ 372 h 372"/>
                <a:gd name="T8" fmla="*/ 471 w 519"/>
                <a:gd name="T9" fmla="*/ 366 h 372"/>
                <a:gd name="T10" fmla="*/ 501 w 519"/>
                <a:gd name="T11" fmla="*/ 363 h 372"/>
                <a:gd name="T12" fmla="*/ 519 w 519"/>
                <a:gd name="T13" fmla="*/ 336 h 372"/>
                <a:gd name="T14" fmla="*/ 518 w 519"/>
                <a:gd name="T15" fmla="*/ 1 h 372"/>
                <a:gd name="T16" fmla="*/ 0 w 519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372"/>
                <a:gd name="T29" fmla="*/ 519 w 519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372">
                  <a:moveTo>
                    <a:pt x="0" y="0"/>
                  </a:moveTo>
                  <a:lnTo>
                    <a:pt x="0" y="324"/>
                  </a:lnTo>
                  <a:lnTo>
                    <a:pt x="27" y="357"/>
                  </a:lnTo>
                  <a:lnTo>
                    <a:pt x="57" y="372"/>
                  </a:lnTo>
                  <a:lnTo>
                    <a:pt x="471" y="366"/>
                  </a:lnTo>
                  <a:lnTo>
                    <a:pt x="501" y="363"/>
                  </a:lnTo>
                  <a:lnTo>
                    <a:pt x="519" y="336"/>
                  </a:lnTo>
                  <a:lnTo>
                    <a:pt x="5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AutoShape 34"/>
            <p:cNvSpPr>
              <a:spLocks noChangeArrowheads="1"/>
            </p:cNvSpPr>
            <p:nvPr/>
          </p:nvSpPr>
          <p:spPr bwMode="auto">
            <a:xfrm rot="-731297">
              <a:off x="3239" y="940"/>
              <a:ext cx="673" cy="624"/>
            </a:xfrm>
            <a:prstGeom prst="rtTriangle">
              <a:avLst/>
            </a:prstGeom>
            <a:solidFill>
              <a:srgbClr val="66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39" name="Oval 35"/>
          <p:cNvSpPr>
            <a:spLocks noChangeArrowheads="1"/>
          </p:cNvSpPr>
          <p:nvPr/>
        </p:nvSpPr>
        <p:spPr bwMode="auto">
          <a:xfrm>
            <a:off x="6477000" y="2133600"/>
            <a:ext cx="76200" cy="2286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0" name="Oval 36"/>
          <p:cNvSpPr>
            <a:spLocks noChangeArrowheads="1"/>
          </p:cNvSpPr>
          <p:nvPr/>
        </p:nvSpPr>
        <p:spPr bwMode="auto">
          <a:xfrm>
            <a:off x="6477000" y="2060575"/>
            <a:ext cx="76200" cy="2286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1" name="Oval 37"/>
          <p:cNvSpPr>
            <a:spLocks noChangeArrowheads="1"/>
          </p:cNvSpPr>
          <p:nvPr/>
        </p:nvSpPr>
        <p:spPr bwMode="auto">
          <a:xfrm>
            <a:off x="6477000" y="2057400"/>
            <a:ext cx="76200" cy="2286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2" name="Oval 38"/>
          <p:cNvSpPr>
            <a:spLocks noChangeArrowheads="1"/>
          </p:cNvSpPr>
          <p:nvPr/>
        </p:nvSpPr>
        <p:spPr bwMode="auto">
          <a:xfrm>
            <a:off x="6391275" y="2133600"/>
            <a:ext cx="76200" cy="2286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43"/>
          <p:cNvSpPr txBox="1">
            <a:spLocks noChangeArrowheads="1"/>
          </p:cNvSpPr>
          <p:nvPr/>
        </p:nvSpPr>
        <p:spPr bwMode="auto">
          <a:xfrm>
            <a:off x="2286000" y="304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cs typeface="Arial" charset="0"/>
            </a:endParaRP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3352800" y="6019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Rượu 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914400" y="609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Nước</a:t>
            </a:r>
          </a:p>
        </p:txBody>
      </p:sp>
      <p:sp>
        <p:nvSpPr>
          <p:cNvPr id="72752" name="AutoShape 48"/>
          <p:cNvSpPr>
            <a:spLocks noChangeArrowheads="1"/>
          </p:cNvSpPr>
          <p:nvPr/>
        </p:nvSpPr>
        <p:spPr bwMode="auto">
          <a:xfrm>
            <a:off x="6781800" y="5638800"/>
            <a:ext cx="2057400" cy="609600"/>
          </a:xfrm>
          <a:prstGeom prst="wedgeRoundRectCallout">
            <a:avLst>
              <a:gd name="adj1" fmla="val -55708"/>
              <a:gd name="adj2" fmla="val -1273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Rượu 45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758" name="AutoShape 54"/>
          <p:cNvSpPr>
            <a:spLocks noChangeArrowheads="1"/>
          </p:cNvSpPr>
          <p:nvPr/>
        </p:nvSpPr>
        <p:spPr bwMode="auto">
          <a:xfrm>
            <a:off x="6781800" y="5562600"/>
            <a:ext cx="2057400" cy="609600"/>
          </a:xfrm>
          <a:prstGeom prst="wedgeRoundRectCallout">
            <a:avLst>
              <a:gd name="adj1" fmla="val -55708"/>
              <a:gd name="adj2" fmla="val -1273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Rượu etylic</a:t>
            </a:r>
          </a:p>
        </p:txBody>
      </p:sp>
      <p:sp>
        <p:nvSpPr>
          <p:cNvPr id="10270" name="Text Box 55"/>
          <p:cNvSpPr txBox="1">
            <a:spLocks noChangeArrowheads="1"/>
          </p:cNvSpPr>
          <p:nvPr/>
        </p:nvSpPr>
        <p:spPr bwMode="auto">
          <a:xfrm>
            <a:off x="2057400" y="304800"/>
            <a:ext cx="5638800" cy="4572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CÁCH PHA CHẾ RƯỢU 45</a:t>
            </a:r>
            <a:r>
              <a:rPr lang="en-US" sz="2400" b="1" baseline="30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0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600" y="5029200"/>
            <a:ext cx="914400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-0.02032 -0.14328 -0.04045 -0.28611 -0.01667 -0.35416 C 0.00711 -0.42199 0.11632 -0.3993 0.14288 -0.408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repeatCount="6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417 0.4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125 0.4833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42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555 L 0 0.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2917 0.4833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C -0.01128 -0.16436 -0.02222 -0.32894 0.04341 -0.40348 C 0.10938 -0.47778 0.25209 -0.46274 0.39497 -0.44723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2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2" presetClass="path" presetSubtype="0" repeatCount="6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417 0.4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125 0.4833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42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555 L 0 0.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2917 0.48333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animBg="1"/>
      <p:bldP spid="72714" grpId="0" animBg="1"/>
      <p:bldP spid="72715" grpId="0" animBg="1"/>
      <p:bldP spid="72715" grpId="1" animBg="1"/>
      <p:bldP spid="72731" grpId="0" animBg="1"/>
      <p:bldP spid="72731" grpId="1" animBg="1"/>
      <p:bldP spid="72732" grpId="0" animBg="1"/>
      <p:bldP spid="72732" grpId="1" animBg="1"/>
      <p:bldP spid="72733" grpId="0" animBg="1"/>
      <p:bldP spid="72733" grpId="1" animBg="1"/>
      <p:bldP spid="72734" grpId="0" animBg="1"/>
      <p:bldP spid="72734" grpId="1" animBg="1"/>
      <p:bldP spid="72735" grpId="0" animBg="1"/>
      <p:bldP spid="72735" grpId="1" animBg="1"/>
      <p:bldP spid="72739" grpId="0" animBg="1"/>
      <p:bldP spid="72739" grpId="1" animBg="1"/>
      <p:bldP spid="72740" grpId="0" animBg="1"/>
      <p:bldP spid="72740" grpId="1" animBg="1"/>
      <p:bldP spid="72741" grpId="0" animBg="1"/>
      <p:bldP spid="72741" grpId="1" animBg="1"/>
      <p:bldP spid="72742" grpId="0" animBg="1"/>
      <p:bldP spid="72742" grpId="1" animBg="1"/>
      <p:bldP spid="72749" grpId="0"/>
      <p:bldP spid="72750" grpId="0"/>
      <p:bldP spid="72752" grpId="0" animBg="1"/>
      <p:bldP spid="72758" grpId="0" animBg="1"/>
      <p:bldP spid="727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han ruo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266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Nhan ruou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422525" y="5067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b="0">
              <a:latin typeface=".VnTime" pitchFamily="34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251325" y="567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914400" y="2971800"/>
            <a:ext cx="990600" cy="457200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38</a:t>
            </a:r>
            <a:r>
              <a:rPr lang="en-US" b="1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</a:rPr>
              <a:t>vol</a:t>
            </a:r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5029200" y="2895600"/>
            <a:ext cx="685800" cy="609600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45</a:t>
            </a:r>
            <a:r>
              <a:rPr lang="en-US" b="1" baseline="30000" dirty="0">
                <a:solidFill>
                  <a:srgbClr val="C00000"/>
                </a:solidFill>
                <a:latin typeface="Times New Roman" pitchFamily="18" charset="0"/>
              </a:rPr>
              <a:t>0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</a:rPr>
              <a:t>vol</a:t>
            </a:r>
            <a:endParaRPr lang="en-US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02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023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 animBg="1"/>
      <p:bldP spid="880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-76200"/>
            <a:ext cx="8686800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00"/>
                </a:solidFill>
              </a:rPr>
              <a:t>VD2: 200ml </a:t>
            </a:r>
            <a:r>
              <a:rPr lang="en-US" sz="3200" i="1" dirty="0" err="1">
                <a:solidFill>
                  <a:srgbClr val="000000"/>
                </a:solidFill>
              </a:rPr>
              <a:t>hỗn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hợp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rượu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và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nước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có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chứa</a:t>
            </a:r>
            <a:r>
              <a:rPr lang="en-US" sz="3200" i="1" dirty="0">
                <a:solidFill>
                  <a:srgbClr val="000000"/>
                </a:solidFill>
              </a:rPr>
              <a:t> 50ml </a:t>
            </a:r>
            <a:r>
              <a:rPr lang="en-US" sz="3200" i="1" dirty="0" err="1">
                <a:solidFill>
                  <a:srgbClr val="000000"/>
                </a:solidFill>
              </a:rPr>
              <a:t>rượu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nguyên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chất</a:t>
            </a:r>
            <a:r>
              <a:rPr lang="en-US" sz="3200" i="1" dirty="0">
                <a:solidFill>
                  <a:srgbClr val="000000"/>
                </a:solidFill>
              </a:rPr>
              <a:t>. </a:t>
            </a:r>
            <a:r>
              <a:rPr lang="en-US" sz="3200" i="1" dirty="0" err="1">
                <a:solidFill>
                  <a:srgbClr val="000000"/>
                </a:solidFill>
              </a:rPr>
              <a:t>Hãy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cho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biết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độ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của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rượu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i="1" dirty="0" err="1">
                <a:solidFill>
                  <a:srgbClr val="000000"/>
                </a:solidFill>
              </a:rPr>
              <a:t>này</a:t>
            </a:r>
            <a:r>
              <a:rPr lang="en-US" sz="3200" i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76600" y="1066800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Giải: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143000" y="1752600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FF"/>
                </a:solidFill>
              </a:rPr>
              <a:t>200ml </a:t>
            </a:r>
            <a:r>
              <a:rPr lang="en-US" sz="3200" i="1" dirty="0" err="1">
                <a:solidFill>
                  <a:srgbClr val="0000FF"/>
                </a:solidFill>
              </a:rPr>
              <a:t>hỗn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hợp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có</a:t>
            </a:r>
            <a:r>
              <a:rPr lang="en-US" sz="3200" i="1" dirty="0">
                <a:solidFill>
                  <a:srgbClr val="0000FF"/>
                </a:solidFill>
              </a:rPr>
              <a:t> 50ml </a:t>
            </a:r>
            <a:r>
              <a:rPr lang="en-US" sz="3200" i="1" dirty="0" err="1">
                <a:solidFill>
                  <a:srgbClr val="0000FF"/>
                </a:solidFill>
              </a:rPr>
              <a:t>rượu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nguyên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chất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14400" y="25146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i="1" dirty="0" err="1">
                <a:solidFill>
                  <a:srgbClr val="0000FF"/>
                </a:solidFill>
              </a:rPr>
              <a:t>Vậy</a:t>
            </a:r>
            <a:r>
              <a:rPr lang="en-US" sz="3200" i="1" dirty="0">
                <a:solidFill>
                  <a:srgbClr val="0000FF"/>
                </a:solidFill>
              </a:rPr>
              <a:t> 100ml </a:t>
            </a:r>
            <a:r>
              <a:rPr lang="en-US" sz="3200" i="1" dirty="0" err="1">
                <a:solidFill>
                  <a:srgbClr val="0000FF"/>
                </a:solidFill>
              </a:rPr>
              <a:t>hỗn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hợp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có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b="1" i="1" dirty="0">
                <a:solidFill>
                  <a:srgbClr val="FF3300"/>
                </a:solidFill>
              </a:rPr>
              <a:t>x</a:t>
            </a:r>
            <a:r>
              <a:rPr lang="en-US" sz="3200" i="1" dirty="0">
                <a:solidFill>
                  <a:srgbClr val="0000FF"/>
                </a:solidFill>
              </a:rPr>
              <a:t> ml </a:t>
            </a:r>
            <a:r>
              <a:rPr lang="en-US" sz="3200" i="1" dirty="0" err="1">
                <a:solidFill>
                  <a:srgbClr val="0000FF"/>
                </a:solidFill>
              </a:rPr>
              <a:t>rượu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nguyên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chất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447800" y="388620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X (Đ</a:t>
            </a:r>
            <a:r>
              <a:rPr lang="en-US" sz="3200" baseline="-25000" dirty="0">
                <a:solidFill>
                  <a:srgbClr val="0000FF"/>
                </a:solidFill>
              </a:rPr>
              <a:t> </a:t>
            </a:r>
            <a:r>
              <a:rPr lang="en-US" sz="3200" baseline="-25000" dirty="0" err="1">
                <a:solidFill>
                  <a:srgbClr val="0000FF"/>
                </a:solidFill>
              </a:rPr>
              <a:t>rượu</a:t>
            </a:r>
            <a:r>
              <a:rPr lang="en-US" sz="3200" dirty="0">
                <a:solidFill>
                  <a:srgbClr val="0000FF"/>
                </a:solidFill>
              </a:rPr>
              <a:t>) =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395663" y="4162425"/>
            <a:ext cx="7080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286125" y="4114800"/>
            <a:ext cx="1060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</a:rPr>
              <a:t>200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200400" y="3733800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50*100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4419600" y="3886200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= 25</a:t>
            </a:r>
            <a:r>
              <a:rPr lang="en-US" sz="3200" baseline="30000" dirty="0">
                <a:solidFill>
                  <a:srgbClr val="0000FF"/>
                </a:solidFill>
              </a:rPr>
              <a:t>o</a:t>
            </a:r>
            <a:endParaRPr lang="en-US" sz="3200" baseline="30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132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/>
      <p:bldP spid="24587" grpId="0" animBg="1"/>
      <p:bldP spid="24588" grpId="0"/>
      <p:bldP spid="24589" grpId="0"/>
      <p:bldP spid="246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990600" y="2347913"/>
            <a:ext cx="7848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8000"/>
                </a:solidFill>
              </a:rPr>
              <a:t>N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ế</a:t>
            </a:r>
            <a:r>
              <a:rPr lang="en-US" sz="2800" dirty="0" err="1">
                <a:solidFill>
                  <a:srgbClr val="008000"/>
                </a:solidFill>
              </a:rPr>
              <a:t>u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thay</a:t>
            </a:r>
            <a:r>
              <a:rPr lang="en-US" sz="2800" dirty="0">
                <a:solidFill>
                  <a:srgbClr val="008000"/>
                </a:solidFill>
              </a:rPr>
              <a:t>: 50ml = 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V  </a:t>
            </a:r>
            <a:r>
              <a:rPr lang="en-US" sz="2800" dirty="0" err="1">
                <a:solidFill>
                  <a:srgbClr val="008000"/>
                </a:solidFill>
              </a:rPr>
              <a:t>rư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ợ</a:t>
            </a:r>
            <a:r>
              <a:rPr lang="en-US" sz="2800" dirty="0" err="1">
                <a:solidFill>
                  <a:srgbClr val="008000"/>
                </a:solidFill>
              </a:rPr>
              <a:t>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nguy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ê</a:t>
            </a:r>
            <a:r>
              <a:rPr lang="en-US" sz="2800" dirty="0" err="1">
                <a:solidFill>
                  <a:srgbClr val="008000"/>
                </a:solidFill>
              </a:rPr>
              <a:t>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ch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ấ</a:t>
            </a:r>
            <a:r>
              <a:rPr lang="en-US" sz="2800" dirty="0" err="1">
                <a:solidFill>
                  <a:srgbClr val="008000"/>
                </a:solidFill>
              </a:rPr>
              <a:t>t</a:t>
            </a:r>
            <a:r>
              <a:rPr lang="en-US" sz="2800" dirty="0">
                <a:solidFill>
                  <a:srgbClr val="008000"/>
                </a:solidFill>
              </a:rPr>
              <a:t> (</a:t>
            </a:r>
            <a:r>
              <a:rPr lang="en-US" sz="2800" dirty="0" err="1">
                <a:solidFill>
                  <a:srgbClr val="008000"/>
                </a:solidFill>
              </a:rPr>
              <a:t>V</a:t>
            </a:r>
            <a:r>
              <a:rPr lang="en-US" sz="2800" baseline="-25000" dirty="0" err="1">
                <a:solidFill>
                  <a:srgbClr val="008000"/>
                </a:solidFill>
              </a:rPr>
              <a:t>r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8000"/>
                </a:solidFill>
              </a:rPr>
              <a:t>                200ml =  V </a:t>
            </a:r>
            <a:r>
              <a:rPr lang="en-US" sz="2800" dirty="0" err="1">
                <a:solidFill>
                  <a:srgbClr val="008000"/>
                </a:solidFill>
              </a:rPr>
              <a:t>h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ỗ</a:t>
            </a:r>
            <a:r>
              <a:rPr lang="en-US" sz="2800" dirty="0" err="1">
                <a:solidFill>
                  <a:srgbClr val="008000"/>
                </a:solidFill>
              </a:rPr>
              <a:t>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ợ</a:t>
            </a:r>
            <a:r>
              <a:rPr lang="en-US" sz="2800" dirty="0" err="1">
                <a:solidFill>
                  <a:srgbClr val="008000"/>
                </a:solidFill>
              </a:rPr>
              <a:t>p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rượu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và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nước</a:t>
            </a:r>
            <a:r>
              <a:rPr lang="en-US" sz="2800" dirty="0">
                <a:solidFill>
                  <a:srgbClr val="008000"/>
                </a:solidFill>
              </a:rPr>
              <a:t> (</a:t>
            </a:r>
            <a:r>
              <a:rPr lang="en-US" sz="2800" dirty="0" err="1">
                <a:solidFill>
                  <a:srgbClr val="008000"/>
                </a:solidFill>
              </a:rPr>
              <a:t>V</a:t>
            </a:r>
            <a:r>
              <a:rPr lang="en-US" sz="2800" baseline="-25000" dirty="0" err="1">
                <a:solidFill>
                  <a:srgbClr val="008000"/>
                </a:solidFill>
              </a:rPr>
              <a:t>hh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89102" name="AutoShape 14"/>
          <p:cNvSpPr>
            <a:spLocks noChangeArrowheads="1"/>
          </p:cNvSpPr>
          <p:nvPr/>
        </p:nvSpPr>
        <p:spPr bwMode="auto">
          <a:xfrm>
            <a:off x="2286000" y="4191000"/>
            <a:ext cx="990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43400" y="4038600"/>
            <a:ext cx="2514600" cy="838200"/>
            <a:chOff x="3120" y="3312"/>
            <a:chExt cx="1584" cy="528"/>
          </a:xfrm>
        </p:grpSpPr>
        <p:sp>
          <p:nvSpPr>
            <p:cNvPr id="89105" name="Text Box 17"/>
            <p:cNvSpPr txBox="1">
              <a:spLocks noChangeArrowheads="1"/>
            </p:cNvSpPr>
            <p:nvPr/>
          </p:nvSpPr>
          <p:spPr bwMode="auto">
            <a:xfrm>
              <a:off x="3120" y="342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3300"/>
                  </a:solidFill>
                </a:rPr>
                <a:t>Đ</a:t>
              </a:r>
              <a:r>
                <a:rPr lang="en-US" sz="2400" b="1" baseline="-25000" dirty="0">
                  <a:solidFill>
                    <a:srgbClr val="FF3300"/>
                  </a:solidFill>
                </a:rPr>
                <a:t> r</a:t>
              </a:r>
              <a:r>
                <a:rPr lang="en-US" sz="2400" b="1" dirty="0">
                  <a:solidFill>
                    <a:srgbClr val="FF3300"/>
                  </a:solidFill>
                </a:rPr>
                <a:t> =                 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840" y="3312"/>
              <a:ext cx="864" cy="528"/>
              <a:chOff x="3840" y="3312"/>
              <a:chExt cx="864" cy="528"/>
            </a:xfrm>
          </p:grpSpPr>
          <p:sp>
            <p:nvSpPr>
              <p:cNvPr id="89107" name="Line 19"/>
              <p:cNvSpPr>
                <a:spLocks noChangeShapeType="1"/>
              </p:cNvSpPr>
              <p:nvPr/>
            </p:nvSpPr>
            <p:spPr bwMode="auto">
              <a:xfrm>
                <a:off x="3916" y="3590"/>
                <a:ext cx="452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8" name="Text Box 20"/>
              <p:cNvSpPr txBox="1">
                <a:spLocks noChangeArrowheads="1"/>
              </p:cNvSpPr>
              <p:nvPr/>
            </p:nvSpPr>
            <p:spPr bwMode="auto">
              <a:xfrm>
                <a:off x="3929" y="3552"/>
                <a:ext cx="5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FF3300"/>
                    </a:solidFill>
                  </a:rPr>
                  <a:t>V</a:t>
                </a:r>
                <a:r>
                  <a:rPr lang="en-US" sz="2400" b="1" baseline="-25000">
                    <a:solidFill>
                      <a:srgbClr val="FF3300"/>
                    </a:solidFill>
                  </a:rPr>
                  <a:t>hh</a:t>
                </a:r>
                <a:endParaRPr 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89109" name="Text Box 21"/>
              <p:cNvSpPr txBox="1">
                <a:spLocks noChangeArrowheads="1"/>
              </p:cNvSpPr>
              <p:nvPr/>
            </p:nvSpPr>
            <p:spPr bwMode="auto">
              <a:xfrm>
                <a:off x="3840" y="3312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3300"/>
                    </a:solidFill>
                  </a:rPr>
                  <a:t>V</a:t>
                </a:r>
                <a:r>
                  <a:rPr lang="en-US" sz="2400" b="1" baseline="-25000" dirty="0" err="1">
                    <a:solidFill>
                      <a:srgbClr val="FF3300"/>
                    </a:solidFill>
                  </a:rPr>
                  <a:t>r</a:t>
                </a:r>
                <a:r>
                  <a:rPr lang="en-US" sz="2400" b="1" dirty="0">
                    <a:solidFill>
                      <a:srgbClr val="FF3300"/>
                    </a:solidFill>
                  </a:rPr>
                  <a:t>*100</a:t>
                </a:r>
              </a:p>
            </p:txBody>
          </p:sp>
        </p:grpSp>
      </p:grp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4114800" y="3886200"/>
            <a:ext cx="3657600" cy="1371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209800" y="838202"/>
            <a:ext cx="4725080" cy="954088"/>
            <a:chOff x="624" y="1838"/>
            <a:chExt cx="2778" cy="601"/>
          </a:xfrm>
        </p:grpSpPr>
        <p:sp>
          <p:nvSpPr>
            <p:cNvPr id="89112" name="Text Box 24"/>
            <p:cNvSpPr txBox="1">
              <a:spLocks noChangeArrowheads="1"/>
            </p:cNvSpPr>
            <p:nvPr/>
          </p:nvSpPr>
          <p:spPr bwMode="auto">
            <a:xfrm>
              <a:off x="624" y="1920"/>
              <a:ext cx="27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FF"/>
                  </a:solidFill>
                </a:rPr>
                <a:t>Đ</a:t>
              </a:r>
              <a:r>
                <a:rPr lang="en-US" sz="2800" baseline="-25000" dirty="0">
                  <a:solidFill>
                    <a:srgbClr val="0000FF"/>
                  </a:solidFill>
                </a:rPr>
                <a:t> </a:t>
              </a:r>
              <a:r>
                <a:rPr lang="en-US" sz="2800" baseline="-25000" dirty="0" err="1">
                  <a:solidFill>
                    <a:srgbClr val="0000FF"/>
                  </a:solidFill>
                </a:rPr>
                <a:t>rượu</a:t>
              </a:r>
              <a:r>
                <a:rPr lang="en-US" sz="2800" baseline="-25000" dirty="0">
                  <a:solidFill>
                    <a:srgbClr val="0000FF"/>
                  </a:solidFill>
                </a:rPr>
                <a:t> </a:t>
              </a:r>
              <a:r>
                <a:rPr lang="en-US" sz="2800" dirty="0">
                  <a:solidFill>
                    <a:srgbClr val="0000FF"/>
                  </a:solidFill>
                </a:rPr>
                <a:t>= </a:t>
              </a:r>
              <a:r>
                <a:rPr lang="en-US" sz="3200" dirty="0">
                  <a:solidFill>
                    <a:srgbClr val="0000FF"/>
                  </a:solidFill>
                </a:rPr>
                <a:t>x</a:t>
              </a:r>
              <a:r>
                <a:rPr lang="en-US" sz="2800" dirty="0">
                  <a:solidFill>
                    <a:srgbClr val="0000FF"/>
                  </a:solidFill>
                </a:rPr>
                <a:t> =                   = 25</a:t>
              </a:r>
              <a:r>
                <a:rPr lang="en-US" sz="2800" baseline="30000" dirty="0">
                  <a:solidFill>
                    <a:srgbClr val="0000FF"/>
                  </a:solidFill>
                </a:rPr>
                <a:t>o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89113" name="Line 25"/>
            <p:cNvSpPr>
              <a:spLocks noChangeShapeType="1"/>
            </p:cNvSpPr>
            <p:nvPr/>
          </p:nvSpPr>
          <p:spPr bwMode="auto">
            <a:xfrm>
              <a:off x="1882" y="2094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9114" name="Text Box 26"/>
            <p:cNvSpPr txBox="1">
              <a:spLocks noChangeArrowheads="1"/>
            </p:cNvSpPr>
            <p:nvPr/>
          </p:nvSpPr>
          <p:spPr bwMode="auto">
            <a:xfrm>
              <a:off x="1822" y="2064"/>
              <a:ext cx="5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FF"/>
                  </a:solidFill>
                </a:rPr>
                <a:t>200</a:t>
              </a:r>
            </a:p>
          </p:txBody>
        </p:sp>
        <p:sp>
          <p:nvSpPr>
            <p:cNvPr id="89115" name="Text Box 27"/>
            <p:cNvSpPr txBox="1">
              <a:spLocks noChangeArrowheads="1"/>
            </p:cNvSpPr>
            <p:nvPr/>
          </p:nvSpPr>
          <p:spPr bwMode="auto">
            <a:xfrm>
              <a:off x="1776" y="1838"/>
              <a:ext cx="76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FF"/>
                  </a:solidFill>
                </a:rPr>
                <a:t>50*100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0932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/>
      <p:bldP spid="89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00735305,D:\TU LIEU CUA ME\THIELEARNING13-14\RUOUETYLICDUBI\RUOU ETYLIC DU THI\RUOU ETLIC13-14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500735305,D:\TU LIEU CUA ME\THIELEARNING13-14\RUOUETYLICDUBI\RUOU ETYLIC DU THI\RUOU ETLIC13-14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256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Clip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</cp:revision>
  <dcterms:created xsi:type="dcterms:W3CDTF">2017-03-11T09:30:49Z</dcterms:created>
  <dcterms:modified xsi:type="dcterms:W3CDTF">2017-03-15T00:57:59Z</dcterms:modified>
</cp:coreProperties>
</file>